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301" r:id="rId3"/>
    <p:sldId id="369" r:id="rId4"/>
  </p:sldIdLst>
  <p:sldSz cx="9144000" cy="5143500" type="screen16x9"/>
  <p:notesSz cx="9144000" cy="51435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ng Lanxin" initials="JL" lastIdx="9" clrIdx="0">
    <p:extLst>
      <p:ext uri="{19B8F6BF-5375-455C-9EA6-DF929625EA0E}">
        <p15:presenceInfo xmlns:p15="http://schemas.microsoft.com/office/powerpoint/2012/main" userId="25d052598a60be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988"/>
    <a:srgbClr val="FFFFFF"/>
    <a:srgbClr val="0099FF"/>
    <a:srgbClr val="00BDEC"/>
    <a:srgbClr val="DE711E"/>
    <a:srgbClr val="EB5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30" autoAdjust="0"/>
    <p:restoredTop sz="94422" autoAdjust="0"/>
  </p:normalViewPr>
  <p:slideViewPr>
    <p:cSldViewPr>
      <p:cViewPr varScale="1">
        <p:scale>
          <a:sx n="92" d="100"/>
          <a:sy n="92" d="100"/>
        </p:scale>
        <p:origin x="162" y="3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DF74C-7FA8-4EC8-99FD-419FFC2A6321}" type="datetimeFigureOut">
              <a:rPr lang="zh-CN" altLang="en-US" smtClean="0"/>
              <a:t>2021/10/30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8A469-5FC6-4016-95B9-7A2F0176F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95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u="sng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8A469-5FC6-4016-95B9-7A2F0176F3A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86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5109" y="1378467"/>
            <a:ext cx="7173780" cy="1221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1A1A1A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488315"/>
          </a:xfrm>
          <a:custGeom>
            <a:avLst/>
            <a:gdLst/>
            <a:ahLst/>
            <a:cxnLst/>
            <a:rect l="l" t="t" r="r" b="b"/>
            <a:pathLst>
              <a:path w="9144000" h="488315">
                <a:moveTo>
                  <a:pt x="9143999" y="487799"/>
                </a:moveTo>
                <a:lnTo>
                  <a:pt x="0" y="4877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487799"/>
                </a:lnTo>
                <a:close/>
              </a:path>
            </a:pathLst>
          </a:custGeom>
          <a:solidFill>
            <a:srgbClr val="E9ED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203295" y="1191255"/>
            <a:ext cx="373380" cy="46355"/>
          </a:xfrm>
          <a:custGeom>
            <a:avLst/>
            <a:gdLst/>
            <a:ahLst/>
            <a:cxnLst/>
            <a:rect l="l" t="t" r="r" b="b"/>
            <a:pathLst>
              <a:path w="373380" h="46355">
                <a:moveTo>
                  <a:pt x="372859" y="45826"/>
                </a:moveTo>
                <a:lnTo>
                  <a:pt x="0" y="45826"/>
                </a:lnTo>
                <a:lnTo>
                  <a:pt x="0" y="0"/>
                </a:lnTo>
                <a:lnTo>
                  <a:pt x="372859" y="0"/>
                </a:lnTo>
                <a:lnTo>
                  <a:pt x="372859" y="45826"/>
                </a:lnTo>
                <a:close/>
              </a:path>
            </a:pathLst>
          </a:custGeom>
          <a:solidFill>
            <a:srgbClr val="EB55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830391" y="1191255"/>
            <a:ext cx="376555" cy="46355"/>
          </a:xfrm>
          <a:custGeom>
            <a:avLst/>
            <a:gdLst/>
            <a:ahLst/>
            <a:cxnLst/>
            <a:rect l="l" t="t" r="r" b="b"/>
            <a:pathLst>
              <a:path w="376555" h="46355">
                <a:moveTo>
                  <a:pt x="376012" y="45826"/>
                </a:moveTo>
                <a:lnTo>
                  <a:pt x="0" y="45826"/>
                </a:lnTo>
                <a:lnTo>
                  <a:pt x="0" y="0"/>
                </a:lnTo>
                <a:lnTo>
                  <a:pt x="376012" y="0"/>
                </a:lnTo>
                <a:lnTo>
                  <a:pt x="376012" y="45826"/>
                </a:lnTo>
                <a:close/>
              </a:path>
            </a:pathLst>
          </a:custGeom>
          <a:solidFill>
            <a:srgbClr val="1A998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8499" y="1863923"/>
            <a:ext cx="356700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9562" y="2394012"/>
            <a:ext cx="8172450" cy="1952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10/30/2021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4601"/>
            <a:ext cx="9144000" cy="5101769"/>
          </a:xfrm>
          <a:custGeom>
            <a:avLst/>
            <a:gdLst/>
            <a:ahLst/>
            <a:cxnLst/>
            <a:rect l="l" t="t" r="r" b="b"/>
            <a:pathLst>
              <a:path w="9144000" h="4655820">
                <a:moveTo>
                  <a:pt x="0" y="4655699"/>
                </a:moveTo>
                <a:lnTo>
                  <a:pt x="9143999" y="4655699"/>
                </a:lnTo>
                <a:lnTo>
                  <a:pt x="9143999" y="0"/>
                </a:lnTo>
                <a:lnTo>
                  <a:pt x="0" y="0"/>
                </a:lnTo>
                <a:lnTo>
                  <a:pt x="0" y="4655699"/>
                </a:lnTo>
                <a:close/>
              </a:path>
            </a:pathLst>
          </a:custGeom>
          <a:solidFill>
            <a:srgbClr val="E9ED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488315"/>
          </a:xfrm>
          <a:custGeom>
            <a:avLst/>
            <a:gdLst/>
            <a:ahLst/>
            <a:cxnLst/>
            <a:rect l="l" t="t" r="r" b="b"/>
            <a:pathLst>
              <a:path w="9144000" h="488315">
                <a:moveTo>
                  <a:pt x="9143999" y="487799"/>
                </a:moveTo>
                <a:lnTo>
                  <a:pt x="0" y="4877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487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830391" y="1191255"/>
            <a:ext cx="746125" cy="46355"/>
            <a:chOff x="830391" y="1191255"/>
            <a:chExt cx="746125" cy="46355"/>
          </a:xfrm>
        </p:grpSpPr>
        <p:sp>
          <p:nvSpPr>
            <p:cNvPr id="5" name="object 5"/>
            <p:cNvSpPr/>
            <p:nvPr/>
          </p:nvSpPr>
          <p:spPr>
            <a:xfrm>
              <a:off x="1203295" y="1191255"/>
              <a:ext cx="373380" cy="46355"/>
            </a:xfrm>
            <a:custGeom>
              <a:avLst/>
              <a:gdLst/>
              <a:ahLst/>
              <a:cxnLst/>
              <a:rect l="l" t="t" r="r" b="b"/>
              <a:pathLst>
                <a:path w="373380" h="46355">
                  <a:moveTo>
                    <a:pt x="372859" y="45826"/>
                  </a:moveTo>
                  <a:lnTo>
                    <a:pt x="0" y="45826"/>
                  </a:lnTo>
                  <a:lnTo>
                    <a:pt x="0" y="0"/>
                  </a:lnTo>
                  <a:lnTo>
                    <a:pt x="372859" y="0"/>
                  </a:lnTo>
                  <a:lnTo>
                    <a:pt x="372859" y="45826"/>
                  </a:lnTo>
                  <a:close/>
                </a:path>
              </a:pathLst>
            </a:custGeom>
            <a:solidFill>
              <a:srgbClr val="EB55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830391" y="1191255"/>
              <a:ext cx="376555" cy="46355"/>
            </a:xfrm>
            <a:custGeom>
              <a:avLst/>
              <a:gdLst/>
              <a:ahLst/>
              <a:cxnLst/>
              <a:rect l="l" t="t" r="r" b="b"/>
              <a:pathLst>
                <a:path w="376555" h="46355">
                  <a:moveTo>
                    <a:pt x="376012" y="45826"/>
                  </a:moveTo>
                  <a:lnTo>
                    <a:pt x="0" y="45826"/>
                  </a:lnTo>
                  <a:lnTo>
                    <a:pt x="0" y="0"/>
                  </a:lnTo>
                  <a:lnTo>
                    <a:pt x="376012" y="0"/>
                  </a:lnTo>
                  <a:lnTo>
                    <a:pt x="376012" y="45826"/>
                  </a:lnTo>
                  <a:close/>
                </a:path>
              </a:pathLst>
            </a:custGeom>
            <a:solidFill>
              <a:srgbClr val="1A998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2400" y="1377186"/>
            <a:ext cx="8839201" cy="22595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altLang="zh-CN"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Enigma of Unlabeled Positives</a:t>
            </a:r>
            <a:br>
              <a:rPr lang="en-US" altLang="zh-CN"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Using ML to Detect and Predict Restatements </a:t>
            </a:r>
            <a:b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Lanxin Jiang, Abby Zhang, Miklos </a:t>
            </a:r>
            <a:r>
              <a:rPr lang="en-US" altLang="zh-CN" sz="1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Vasarhelyi</a:t>
            </a:r>
            <a:br>
              <a:rPr lang="en-US" altLang="zh-CN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 Lab Advisory Board meeting, Nov. 4th</a:t>
            </a:r>
            <a:r>
              <a:rPr lang="en-US" altLang="zh-CN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95FB12B6-B25F-41AC-8C11-0EEEB69A105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15444"/>
          </a:xfrm>
        </p:spPr>
        <p:txBody>
          <a:bodyPr/>
          <a:lstStyle/>
          <a:p>
            <a:fld id="{B6F15528-21DE-4FAA-801E-634DDDAF4B2B}" type="slidenum">
              <a:rPr lang="en-US" altLang="zh-CN" sz="1400" smtClean="0"/>
              <a:t>1</a:t>
            </a:fld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475" y="817994"/>
            <a:ext cx="65335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altLang="zh-CN" sz="2400" dirty="0">
                <a:effectLst/>
                <a:latin typeface="Times New Roman" panose="02020603050405020304" pitchFamily="18" charset="0"/>
                <a:ea typeface="等线" panose="02010600030101010101" pitchFamily="2" charset="-122"/>
              </a:rPr>
              <a:t>Motivations</a:t>
            </a:r>
            <a:endParaRPr sz="2400" dirty="0"/>
          </a:p>
        </p:txBody>
      </p:sp>
      <p:sp>
        <p:nvSpPr>
          <p:cNvPr id="5" name="灯片编号占位符 9">
            <a:extLst>
              <a:ext uri="{FF2B5EF4-FFF2-40B4-BE49-F238E27FC236}">
                <a16:creationId xmlns:a16="http://schemas.microsoft.com/office/drawing/2014/main" id="{77688224-84D9-4D53-A862-67534B51EA5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15444"/>
          </a:xfrm>
        </p:spPr>
        <p:txBody>
          <a:bodyPr/>
          <a:lstStyle/>
          <a:p>
            <a:fld id="{B6F15528-21DE-4FAA-801E-634DDDAF4B2B}" type="slidenum">
              <a:rPr lang="en-US" altLang="zh-CN" sz="1400" smtClean="0"/>
              <a:t>2</a:t>
            </a:fld>
            <a:endParaRPr lang="zh-CN" altLang="en-US" dirty="0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EF27F8BE-44F0-428E-B1C1-26D56CB700E2}"/>
              </a:ext>
            </a:extLst>
          </p:cNvPr>
          <p:cNvSpPr txBox="1"/>
          <p:nvPr/>
        </p:nvSpPr>
        <p:spPr>
          <a:xfrm>
            <a:off x="815175" y="1379607"/>
            <a:ext cx="7696200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indent="457200" algn="just"/>
            <a:r>
              <a:rPr lang="en-US" sz="15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Prior research mostly adopts supervised learning to predict and detect restatements</a:t>
            </a:r>
            <a:r>
              <a:rPr lang="en-US" sz="15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15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5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assuming that the dataset has complete labels. However, in the setting of restatement, only positively labeled data are available, and an absence of a restatement label does not promise a clean financial report. </a:t>
            </a:r>
          </a:p>
          <a:p>
            <a:pPr indent="457200" algn="just"/>
            <a:r>
              <a:rPr lang="en-US" sz="15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We </a:t>
            </a:r>
            <a:r>
              <a:rPr lang="en-US" sz="15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introduce a methodology called PU Learning that is currently commonly applied to partially labeled dataset in other domains. 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778882D4-3A1B-4EA8-8E37-290F0CE53A77}"/>
              </a:ext>
            </a:extLst>
          </p:cNvPr>
          <p:cNvGrpSpPr/>
          <p:nvPr/>
        </p:nvGrpSpPr>
        <p:grpSpPr>
          <a:xfrm>
            <a:off x="1942480" y="2647951"/>
            <a:ext cx="5259039" cy="2209800"/>
            <a:chOff x="1057286" y="2190750"/>
            <a:chExt cx="5259039" cy="2395627"/>
          </a:xfrm>
        </p:grpSpPr>
        <p:sp>
          <p:nvSpPr>
            <p:cNvPr id="9" name="object 3">
              <a:extLst>
                <a:ext uri="{FF2B5EF4-FFF2-40B4-BE49-F238E27FC236}">
                  <a16:creationId xmlns:a16="http://schemas.microsoft.com/office/drawing/2014/main" id="{16B59309-B65E-4FD4-8FAC-9014A1670C5B}"/>
                </a:ext>
              </a:extLst>
            </p:cNvPr>
            <p:cNvSpPr txBox="1"/>
            <p:nvPr/>
          </p:nvSpPr>
          <p:spPr>
            <a:xfrm>
              <a:off x="1057286" y="2190750"/>
              <a:ext cx="5259039" cy="2128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065" marR="5080" algn="ctr">
                <a:spcBef>
                  <a:spcPts val="355"/>
                </a:spcBef>
                <a:tabLst>
                  <a:tab pos="363855" algn="l"/>
                  <a:tab pos="364490" algn="l"/>
                </a:tabLst>
              </a:pPr>
              <a:r>
                <a:rPr lang="en-US" altLang="zh-CN" sz="1300" b="1" spc="-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issue of the lack of labeled data in restatement dataset</a:t>
              </a:r>
            </a:p>
          </p:txBody>
        </p:sp>
        <p:pic>
          <p:nvPicPr>
            <p:cNvPr id="10" name="图片 9" descr="Chart, line chart&#10;&#10;Description automatically generated">
              <a:extLst>
                <a:ext uri="{FF2B5EF4-FFF2-40B4-BE49-F238E27FC236}">
                  <a16:creationId xmlns:a16="http://schemas.microsoft.com/office/drawing/2014/main" id="{39B6AC9F-C9D3-48FB-A7C8-9686F3910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41433" y="2464342"/>
              <a:ext cx="3890744" cy="21220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290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id="{9BB919C0-9CBD-48ED-9D0A-5A1434DBAD0A}"/>
              </a:ext>
            </a:extLst>
          </p:cNvPr>
          <p:cNvGrpSpPr/>
          <p:nvPr/>
        </p:nvGrpSpPr>
        <p:grpSpPr>
          <a:xfrm>
            <a:off x="1828800" y="1215871"/>
            <a:ext cx="5896903" cy="2841494"/>
            <a:chOff x="2114563" y="1139671"/>
            <a:chExt cx="5896903" cy="2841494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B3F8487B-FA36-431D-8961-3BF1FFC041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4563" y="1210377"/>
              <a:ext cx="5896903" cy="2770788"/>
            </a:xfrm>
            <a:prstGeom prst="rect">
              <a:avLst/>
            </a:prstGeom>
          </p:spPr>
        </p:pic>
        <p:sp>
          <p:nvSpPr>
            <p:cNvPr id="12" name="object 3">
              <a:extLst>
                <a:ext uri="{FF2B5EF4-FFF2-40B4-BE49-F238E27FC236}">
                  <a16:creationId xmlns:a16="http://schemas.microsoft.com/office/drawing/2014/main" id="{D0A0F228-959D-43C5-802F-F4A4028069CD}"/>
                </a:ext>
              </a:extLst>
            </p:cNvPr>
            <p:cNvSpPr txBox="1"/>
            <p:nvPr/>
          </p:nvSpPr>
          <p:spPr>
            <a:xfrm>
              <a:off x="2228243" y="1139671"/>
              <a:ext cx="5259039" cy="2128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065" marR="5080" algn="ctr">
                <a:spcBef>
                  <a:spcPts val="355"/>
                </a:spcBef>
                <a:tabLst>
                  <a:tab pos="363855" algn="l"/>
                  <a:tab pos="364490" algn="l"/>
                </a:tabLst>
              </a:pPr>
              <a:r>
                <a:rPr lang="en-US" altLang="zh-CN" sz="1300" b="1" spc="-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experiment design</a:t>
              </a:r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475" y="819150"/>
            <a:ext cx="65335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latin typeface="Times New Roman" panose="02020603050405020304" pitchFamily="18" charset="0"/>
                <a:ea typeface="等线" panose="02010600030101010101" pitchFamily="2" charset="-122"/>
              </a:rPr>
              <a:t>Design and Results</a:t>
            </a:r>
            <a:endParaRPr sz="2400" dirty="0"/>
          </a:p>
        </p:txBody>
      </p:sp>
      <p:sp>
        <p:nvSpPr>
          <p:cNvPr id="5" name="灯片编号占位符 9">
            <a:extLst>
              <a:ext uri="{FF2B5EF4-FFF2-40B4-BE49-F238E27FC236}">
                <a16:creationId xmlns:a16="http://schemas.microsoft.com/office/drawing/2014/main" id="{77688224-84D9-4D53-A862-67534B51EA5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15444"/>
          </a:xfrm>
        </p:spPr>
        <p:txBody>
          <a:bodyPr/>
          <a:lstStyle/>
          <a:p>
            <a:fld id="{B6F15528-21DE-4FAA-801E-634DDDAF4B2B}" type="slidenum">
              <a:rPr lang="en-US" altLang="zh-CN" sz="1400" smtClean="0"/>
              <a:t>3</a:t>
            </a:fld>
            <a:endParaRPr lang="zh-CN" altLang="en-US" dirty="0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E8E58E66-F02C-4F47-AD1B-A3B213AA3A51}"/>
              </a:ext>
            </a:extLst>
          </p:cNvPr>
          <p:cNvSpPr txBox="1"/>
          <p:nvPr/>
        </p:nvSpPr>
        <p:spPr>
          <a:xfrm>
            <a:off x="990600" y="3948242"/>
            <a:ext cx="7162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indent="457200" algn="just"/>
            <a:r>
              <a:rPr lang="en-US" sz="15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We demonstrate that PU Learning is better than supervised learning in detecting and predicting restatements, especially those unlabeled positives. </a:t>
            </a:r>
          </a:p>
          <a:p>
            <a:pPr indent="457200" algn="just"/>
            <a:r>
              <a:rPr lang="en-US" sz="15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finding can inspire future accounting research to adopt semi-supervised learning in studying accounting events that similar features, such as fraud and accounting misconduct. </a:t>
            </a:r>
          </a:p>
        </p:txBody>
      </p:sp>
    </p:spTree>
    <p:extLst>
      <p:ext uri="{BB962C8B-B14F-4D97-AF65-F5344CB8AC3E}">
        <p14:creationId xmlns:p14="http://schemas.microsoft.com/office/powerpoint/2010/main" val="270610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5553</TotalTime>
  <Words>177</Words>
  <Application>Microsoft Office PowerPoint</Application>
  <PresentationFormat>On-screen Show (16:9)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等线</vt:lpstr>
      <vt:lpstr>Calibri</vt:lpstr>
      <vt:lpstr>Gill Sans MT</vt:lpstr>
      <vt:lpstr>Times New Roman</vt:lpstr>
      <vt:lpstr>Office Theme</vt:lpstr>
      <vt:lpstr>The Enigma of Unlabeled Positives -- Using ML to Detect and Predict Restatements    Lanxin Jiang, Abby Zhang, Miklos Vasarhelyi  CAR Lab Advisory Board meeting, Nov. 4th, 2021</vt:lpstr>
      <vt:lpstr>Motivations</vt:lpstr>
      <vt:lpstr>Design and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 Labeling FNs with Positive-Unlabeled Learning</dc:title>
  <dc:creator>RBSUser</dc:creator>
  <cp:lastModifiedBy>Barbara Jensen</cp:lastModifiedBy>
  <cp:revision>545</cp:revision>
  <dcterms:created xsi:type="dcterms:W3CDTF">2021-04-21T13:23:03Z</dcterms:created>
  <dcterms:modified xsi:type="dcterms:W3CDTF">2021-10-30T19:49:14Z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